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362" r:id="rId3"/>
    <p:sldId id="317" r:id="rId4"/>
    <p:sldId id="318" r:id="rId5"/>
    <p:sldId id="319" r:id="rId6"/>
    <p:sldId id="320" r:id="rId7"/>
    <p:sldId id="322" r:id="rId8"/>
    <p:sldId id="321" r:id="rId9"/>
    <p:sldId id="323" r:id="rId10"/>
    <p:sldId id="324" r:id="rId11"/>
    <p:sldId id="325" r:id="rId12"/>
    <p:sldId id="341" r:id="rId13"/>
    <p:sldId id="326" r:id="rId14"/>
    <p:sldId id="340" r:id="rId15"/>
    <p:sldId id="332" r:id="rId16"/>
    <p:sldId id="331" r:id="rId17"/>
    <p:sldId id="342" r:id="rId18"/>
    <p:sldId id="343" r:id="rId19"/>
    <p:sldId id="344" r:id="rId20"/>
    <p:sldId id="336" r:id="rId21"/>
    <p:sldId id="335" r:id="rId22"/>
    <p:sldId id="334" r:id="rId23"/>
    <p:sldId id="348" r:id="rId24"/>
    <p:sldId id="349" r:id="rId25"/>
    <p:sldId id="350" r:id="rId26"/>
    <p:sldId id="351" r:id="rId27"/>
    <p:sldId id="352" r:id="rId28"/>
    <p:sldId id="346" r:id="rId29"/>
    <p:sldId id="353" r:id="rId30"/>
    <p:sldId id="354" r:id="rId31"/>
    <p:sldId id="355" r:id="rId32"/>
    <p:sldId id="356" r:id="rId33"/>
    <p:sldId id="357" r:id="rId34"/>
    <p:sldId id="360" r:id="rId35"/>
    <p:sldId id="358" r:id="rId36"/>
    <p:sldId id="359" r:id="rId37"/>
    <p:sldId id="3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9A9600"/>
    <a:srgbClr val="00F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CF727-961F-4880-B4B9-9D9E7ACEB766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F6F8C-852A-4A0A-B8B3-0EE4A6BD03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351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A7A40AE-D4C8-43B0-A327-91ADC83CE5EC}" type="datetimeFigureOut">
              <a:rPr lang="en-US" smtClean="0"/>
              <a:pPr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F9E08B4-A89E-43CF-95C5-39BB4172C9A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Fantastic OSINT</a:t>
            </a:r>
            <a:r>
              <a:rPr lang="en-US" dirty="0" smtClean="0">
                <a:solidFill>
                  <a:srgbClr val="00FF00"/>
                </a:solidFill>
                <a:latin typeface="Harry p" pitchFamily="2" charset="0"/>
              </a:rPr>
              <a:t/>
            </a:r>
            <a:br>
              <a:rPr lang="en-US" dirty="0" smtClean="0">
                <a:solidFill>
                  <a:srgbClr val="00FF00"/>
                </a:solidFill>
                <a:latin typeface="Harry p" pitchFamily="2" charset="0"/>
              </a:rPr>
            </a:br>
            <a:r>
              <a:rPr lang="en-US" sz="2800" dirty="0" smtClean="0">
                <a:solidFill>
                  <a:srgbClr val="CCCC00"/>
                </a:solidFill>
                <a:latin typeface="Harry p" pitchFamily="2" charset="0"/>
              </a:rPr>
              <a:t>(and where to find it)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CCCC00"/>
              </a:solidFill>
            </a:endParaRPr>
          </a:p>
        </p:txBody>
      </p:sp>
      <p:pic>
        <p:nvPicPr>
          <p:cNvPr id="4" name="Picture 3" descr="ayyintensifie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3352800"/>
            <a:ext cx="4876800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Pyramid of Pain and OSINT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800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Easy to obtain != Worthless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Prerequisite, usually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APT focused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Don’t lose perspective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stay_on_targ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1752600"/>
            <a:ext cx="4648200" cy="310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5000"/>
          </a:blip>
          <a:srcRect/>
          <a:stretch>
            <a:fillRect l="-50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Where do I look for data?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</a:rPr>
              <a:t>Social Media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</a:rPr>
              <a:t>Twitter, mainly.</a:t>
            </a:r>
          </a:p>
          <a:p>
            <a:r>
              <a:rPr lang="en-US" dirty="0" smtClean="0">
                <a:solidFill>
                  <a:srgbClr val="CCCC00"/>
                </a:solidFill>
              </a:rPr>
              <a:t>Various websites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</a:rPr>
              <a:t>IOC Sharing sites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</a:rPr>
              <a:t>Malware/threat trackers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CCCC00"/>
                </a:solidFill>
              </a:rPr>
              <a:t>Malware Analysis sites/suites</a:t>
            </a:r>
          </a:p>
        </p:txBody>
      </p:sp>
      <p:pic>
        <p:nvPicPr>
          <p:cNvPr id="6" name="Picture 5" descr="baitt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2125" y="1447800"/>
            <a:ext cx="3571875" cy="4981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5000"/>
          </a:blip>
          <a:srcRect/>
          <a:stretch>
            <a:fillRect l="-50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Social Media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pic>
        <p:nvPicPr>
          <p:cNvPr id="4" name="Content Placeholder 3" descr="osint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" y="533400"/>
            <a:ext cx="2667000" cy="2762636"/>
          </a:xfrm>
        </p:spPr>
      </p:pic>
      <p:pic>
        <p:nvPicPr>
          <p:cNvPr id="6" name="Picture 5" descr="osint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114800"/>
            <a:ext cx="2667000" cy="2124372"/>
          </a:xfrm>
          <a:prstGeom prst="rect">
            <a:avLst/>
          </a:prstGeom>
        </p:spPr>
      </p:pic>
      <p:pic>
        <p:nvPicPr>
          <p:cNvPr id="7" name="Picture 6" descr="osint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4572000"/>
            <a:ext cx="3200400" cy="2143488"/>
          </a:xfrm>
          <a:prstGeom prst="rect">
            <a:avLst/>
          </a:prstGeom>
        </p:spPr>
      </p:pic>
      <p:pic>
        <p:nvPicPr>
          <p:cNvPr id="8" name="Picture 7" descr="osint8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3600" y="609600"/>
            <a:ext cx="3200400" cy="3848637"/>
          </a:xfrm>
          <a:prstGeom prst="rect">
            <a:avLst/>
          </a:prstGeom>
        </p:spPr>
      </p:pic>
      <p:pic>
        <p:nvPicPr>
          <p:cNvPr id="10" name="Picture 9" descr="osin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43200" y="2819400"/>
            <a:ext cx="3181805" cy="386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5000"/>
          </a:blip>
          <a:srcRect/>
          <a:stretch>
            <a:fillRect l="-50000" r="-25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Social Media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Twitter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Use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tweetdeck, set a column, and you’re done.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twitter.com/da_667/lists/malware-hunters</a:t>
            </a:r>
          </a:p>
          <a:p>
            <a:pPr lvl="2"/>
            <a:endParaRPr lang="en-US" dirty="0" smtClean="0">
              <a:solidFill>
                <a:srgbClr val="CCCC00"/>
              </a:solidFill>
            </a:endParaRPr>
          </a:p>
        </p:txBody>
      </p:sp>
      <p:pic>
        <p:nvPicPr>
          <p:cNvPr id="6" name="Content Placeholder 5" descr="osint26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791200" y="304800"/>
            <a:ext cx="2971800" cy="642626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5000"/>
          </a:blip>
          <a:srcRect/>
          <a:stretch>
            <a:fillRect l="-50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Bonus Round: </a:t>
            </a:r>
            <a:r>
              <a:rPr lang="en-US" dirty="0" err="1" smtClean="0">
                <a:solidFill>
                  <a:srgbClr val="CCCC00"/>
                </a:solidFill>
                <a:latin typeface="Harry p" pitchFamily="2" charset="0"/>
              </a:rPr>
              <a:t>Honeybots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43400" cy="4724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Twitter bots attached to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honeypots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Can be used to make blacklists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twitter.com/da_667/lists/threat-tracking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Based on @foospidy’s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list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</p:txBody>
      </p:sp>
      <p:pic>
        <p:nvPicPr>
          <p:cNvPr id="6" name="Content Placeholder 5" descr="osint13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6096000" y="1143000"/>
            <a:ext cx="3048000" cy="2404925"/>
          </a:xfrm>
        </p:spPr>
      </p:pic>
      <p:pic>
        <p:nvPicPr>
          <p:cNvPr id="7" name="Picture 6" descr="osint1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5995" y="3200400"/>
            <a:ext cx="3258005" cy="1933845"/>
          </a:xfrm>
          <a:prstGeom prst="rect">
            <a:avLst/>
          </a:prstGeom>
        </p:spPr>
      </p:pic>
      <p:pic>
        <p:nvPicPr>
          <p:cNvPr id="8" name="Picture 7" descr="osint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5154" y="5105400"/>
            <a:ext cx="2838846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Websites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IOC Sharing portals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Threat/Malware trackers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ankhu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1905000"/>
            <a:ext cx="4876800" cy="309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l="-17000" t="-3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Favorite sites for data gathering: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Alienvault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OTX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otx.alienvault.com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Free for anyone to browse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Create account to export </a:t>
            </a:r>
            <a:br>
              <a:rPr lang="en-US" dirty="0" smtClean="0">
                <a:solidFill>
                  <a:srgbClr val="CCCC00"/>
                </a:solidFill>
                <a:latin typeface="+mj-lt"/>
              </a:rPr>
            </a:br>
            <a:r>
              <a:rPr lang="en-US" dirty="0" smtClean="0">
                <a:solidFill>
                  <a:srgbClr val="CCCC00"/>
                </a:solidFill>
                <a:latin typeface="+mj-lt"/>
              </a:rPr>
              <a:t>IOCs</a:t>
            </a:r>
          </a:p>
        </p:txBody>
      </p:sp>
      <p:pic>
        <p:nvPicPr>
          <p:cNvPr id="4" name="Picture 3" descr="osint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00506"/>
            <a:ext cx="5871846" cy="2957494"/>
          </a:xfrm>
          <a:prstGeom prst="rect">
            <a:avLst/>
          </a:prstGeom>
        </p:spPr>
      </p:pic>
      <p:pic>
        <p:nvPicPr>
          <p:cNvPr id="6" name="Picture 5" descr="osint1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721" y="1219200"/>
            <a:ext cx="3923279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Favorite sites for data gathering (Cont’d):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1600200"/>
            <a:ext cx="3733800" cy="4525963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Threatminer</a:t>
            </a:r>
          </a:p>
        </p:txBody>
      </p:sp>
      <p:pic>
        <p:nvPicPr>
          <p:cNvPr id="8" name="Content Placeholder 7" descr="osint18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587179" y="1143000"/>
            <a:ext cx="5556821" cy="1752600"/>
          </a:xfrm>
        </p:spPr>
      </p:pic>
      <p:pic>
        <p:nvPicPr>
          <p:cNvPr id="9" name="Picture 8" descr="osint1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77837" y="3581400"/>
            <a:ext cx="5566163" cy="2015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o-CN" sz="4400" dirty="0" smtClean="0">
                <a:solidFill>
                  <a:srgbClr val="CCCC00"/>
                </a:solidFill>
              </a:rPr>
              <a:t>༼</a:t>
            </a:r>
            <a:r>
              <a:rPr lang="ja-JP" altLang="en-US" sz="4400" dirty="0" smtClean="0">
                <a:solidFill>
                  <a:srgbClr val="CCCC00"/>
                </a:solidFill>
              </a:rPr>
              <a:t>つ◕</a:t>
            </a:r>
            <a:r>
              <a:rPr lang="en-US" altLang="ja-JP" sz="4400" dirty="0" smtClean="0">
                <a:solidFill>
                  <a:srgbClr val="CCCC00"/>
                </a:solidFill>
              </a:rPr>
              <a:t>_◕</a:t>
            </a:r>
            <a:r>
              <a:rPr lang="bo-CN" sz="4400" dirty="0" smtClean="0">
                <a:solidFill>
                  <a:srgbClr val="CCCC00"/>
                </a:solidFill>
              </a:rPr>
              <a:t>༽</a:t>
            </a:r>
            <a:r>
              <a:rPr lang="ja-JP" altLang="en-US" sz="4400" dirty="0" smtClean="0">
                <a:solidFill>
                  <a:srgbClr val="CCCC00"/>
                </a:solidFill>
              </a:rPr>
              <a:t>つ</a:t>
            </a:r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0" y="1600200"/>
            <a:ext cx="3733800" cy="4525963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Malware Corpus Tracker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tracker.h3x.eu</a:t>
            </a:r>
          </a:p>
        </p:txBody>
      </p:sp>
      <p:pic>
        <p:nvPicPr>
          <p:cNvPr id="7" name="Content Placeholder 6" descr="osint21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1193608"/>
            <a:ext cx="3235857" cy="56643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l="-17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Other great </a:t>
            </a:r>
            <a:r>
              <a:rPr lang="en-US" sz="4200" dirty="0" err="1" smtClean="0">
                <a:solidFill>
                  <a:srgbClr val="CCCC00"/>
                </a:solidFill>
                <a:latin typeface="Harry p" pitchFamily="2" charset="0"/>
              </a:rPr>
              <a:t>datamines</a:t>
            </a:r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endParaRPr lang="en-US" dirty="0" smtClean="0">
              <a:solidFill>
                <a:srgbClr val="CCCC00"/>
              </a:solidFill>
            </a:endParaRPr>
          </a:p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www.webiron.com/abuse_feed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www.blueliv.com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cybertracker.malwarehunterteam.com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malwaredb.malekal.com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vxvault.net/ViriList.php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www.iocbucket.com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virusshare.com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Note: </a:t>
            </a:r>
            <a:r>
              <a:rPr lang="en-US" u="sng" dirty="0" smtClean="0">
                <a:solidFill>
                  <a:srgbClr val="CCCC00"/>
                </a:solidFill>
                <a:latin typeface="+mj-lt"/>
              </a:rPr>
              <a:t>Requires invitation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. Not hard to get </a:t>
            </a:r>
            <a:r>
              <a:rPr lang="en-US" dirty="0" smtClean="0">
                <a:solidFill>
                  <a:srgbClr val="CCCC00"/>
                </a:solidFill>
                <a:latin typeface="+mj-lt"/>
                <a:sym typeface="Wingdings" pitchFamily="2" charset="2"/>
              </a:rPr>
              <a:t>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contagiodump.blogspot.com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postmodernsecurity.com/2015/09/11/malware-analysis-and-incident-response-tools-for-the-frugal-and-lazy/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BLUF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For those who don’t want to stick around..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https://blindseeker.com/ccc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Now that I have this data…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What can you do to improve it?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Data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pivoting/refining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In most cases, one data point can lead to more.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The more data you have, the more complete the picture becomes.</a:t>
            </a:r>
            <a:endParaRPr lang="en-US" dirty="0">
              <a:solidFill>
                <a:srgbClr val="CCCC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0000"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Data </a:t>
            </a:r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Refineries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Overlap with data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mining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sites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Not mutually exclusive…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Categories: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Free</a:t>
            </a:r>
          </a:p>
          <a:p>
            <a:pPr lvl="1"/>
            <a:r>
              <a:rPr lang="en-US" dirty="0" err="1" smtClean="0">
                <a:solidFill>
                  <a:srgbClr val="CCCC00"/>
                </a:solidFill>
                <a:latin typeface="+mj-lt"/>
              </a:rPr>
              <a:t>Freemium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Commercial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DNS/IP Address pivoting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OpenDNS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Investigate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Commercial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OpenDNS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offering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“Show me other IP addresses associated to this domain”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“Show me other domains on a given IP address”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“Show me where this e-mail address was used to register other domains”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“Show me a reputation score for this domain”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“Are there malicious samples associated to this IP/Domain?”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2000" r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Example: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709160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malware-traffic-analysis.net/2016/05/18/index.html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IOCs: 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188.138.70.181 </a:t>
            </a:r>
          </a:p>
          <a:p>
            <a:pPr lvl="3"/>
            <a:r>
              <a:rPr lang="en-US" dirty="0" smtClean="0">
                <a:solidFill>
                  <a:srgbClr val="CCCC00"/>
                </a:solidFill>
                <a:latin typeface="+mj-lt"/>
              </a:rPr>
              <a:t>(plotow-familycontract.unishadeverticalsystem.co.uk)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144.76.82.19 (post-infection callback)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What else is hosted at 188.138.70.181?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Are there domains associated with 144.76.82.19?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Example (cont’d)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709160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Some other domains at the 188 address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All domains have a low number of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dns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queries per hour with no activity (until very recently)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Possible sign of maliciousness, DGA, new C2, etc.</a:t>
            </a:r>
          </a:p>
          <a:p>
            <a:pPr lvl="2">
              <a:buNone/>
            </a:pPr>
            <a:endParaRPr lang="en-US" dirty="0" smtClean="0">
              <a:latin typeface="+mj-lt"/>
            </a:endParaRPr>
          </a:p>
          <a:p>
            <a:pPr lvl="2">
              <a:buNone/>
            </a:pPr>
            <a:endParaRPr lang="en-US" dirty="0" smtClean="0">
              <a:latin typeface="+mj-lt"/>
            </a:endParaRPr>
          </a:p>
          <a:p>
            <a:pPr lvl="1"/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Domains “look like” DGA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</a:rPr>
              <a:t>Gibberish combined with dictionary words, etc.</a:t>
            </a:r>
          </a:p>
        </p:txBody>
      </p:sp>
      <p:pic>
        <p:nvPicPr>
          <p:cNvPr id="7" name="Picture 6" descr="osint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562600"/>
            <a:ext cx="9144000" cy="785149"/>
          </a:xfrm>
          <a:prstGeom prst="rect">
            <a:avLst/>
          </a:prstGeom>
        </p:spPr>
      </p:pic>
      <p:pic>
        <p:nvPicPr>
          <p:cNvPr id="8" name="Picture 7" descr="osint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886200"/>
            <a:ext cx="9144000" cy="995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Example (cont’d)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709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</a:rPr>
              <a:t>144.x?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</a:rPr>
              <a:t>No known domains but…</a:t>
            </a:r>
          </a:p>
        </p:txBody>
      </p:sp>
      <p:pic>
        <p:nvPicPr>
          <p:cNvPr id="6" name="Picture 5" descr="osint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895600"/>
            <a:ext cx="9144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Example: (Conclusion)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7091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188.138.70.181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Known bad Domain: 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plotow-familycontract.unishadeverticalsystem.co.uk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Other domains – Guilty By Association (GBA):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amackerndringerne.unishadeverticalsystem.co.uk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finalowejraskaudet.unishade.co.uk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hongersn.unilux-fabric.co.uk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insolventieafronselt.unishadeverticalsystem.co.uk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instrumenat1.unishade.co.uk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kehitetty.unishade.co.uk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nzbturcomana.unishade.co.uk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rintenyo.unishade.co.uk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similicuir-unelastische.unilview-fabric.co.uk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valtakulttuuriksi.unishadeverticalsystem.co.uk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verlakdiscessuque.unishadeverticalsystem.co.uk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144.76.82.19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No new domains, but we know it’s bad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DNS/IP Address - Alternatives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dirty="0" smtClean="0">
              <a:solidFill>
                <a:srgbClr val="CCCC00"/>
              </a:solidFill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passivedns.mnemonic.no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www.bfk.de/bfk_dnslogger.html (no API/bulk requests)</a:t>
            </a:r>
          </a:p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PassiveTotal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VirusTotal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</a:t>
            </a:r>
          </a:p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Farsight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(Free for academic research, otherwise Commercial)</a:t>
            </a:r>
          </a:p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DomainTools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(Commercial)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Circl.lu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(subject to approval)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File Hashes/File Analysis, etc.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VirusTotal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Intelligence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If you have VT Intel, </a:t>
            </a:r>
            <a:r>
              <a:rPr lang="en-US" u="sng" dirty="0" smtClean="0">
                <a:solidFill>
                  <a:srgbClr val="CCCC00"/>
                </a:solidFill>
                <a:latin typeface="+mj-lt"/>
              </a:rPr>
              <a:t>USE IT.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Real-time and retroactive search for samples via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yara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VT Intel +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yara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rules for RATs +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BAMFDetect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(github.com/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bwall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/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bamfdetect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) = fun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VT does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pcaps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pretty well..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“Similar-to” is amazing.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File Hashes/File Analysis, etc.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VirusTotal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(free)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What if you don’t have VT Intel access?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Standard VT gives important details:</a:t>
            </a:r>
          </a:p>
          <a:p>
            <a:pPr lvl="3"/>
            <a:r>
              <a:rPr lang="en-US" dirty="0" smtClean="0">
                <a:solidFill>
                  <a:srgbClr val="CCCC00"/>
                </a:solidFill>
                <a:latin typeface="+mj-lt"/>
              </a:rPr>
              <a:t>Has the file been seen before?</a:t>
            </a:r>
          </a:p>
          <a:p>
            <a:pPr lvl="3"/>
            <a:r>
              <a:rPr lang="en-US" dirty="0" smtClean="0">
                <a:solidFill>
                  <a:srgbClr val="CCCC00"/>
                </a:solidFill>
                <a:latin typeface="+mj-lt"/>
              </a:rPr>
              <a:t>Who detects it as what?</a:t>
            </a:r>
          </a:p>
          <a:p>
            <a:pPr lvl="3"/>
            <a:r>
              <a:rPr lang="en-US" dirty="0" smtClean="0">
                <a:solidFill>
                  <a:srgbClr val="CCCC00"/>
                </a:solidFill>
                <a:latin typeface="+mj-lt"/>
              </a:rPr>
              <a:t>Was it submitted/related to other files?</a:t>
            </a:r>
          </a:p>
          <a:p>
            <a:pPr lvl="3"/>
            <a:r>
              <a:rPr lang="en-US" dirty="0" smtClean="0">
                <a:solidFill>
                  <a:srgbClr val="CCCC00"/>
                </a:solidFill>
                <a:latin typeface="+mj-lt"/>
              </a:rPr>
              <a:t>If there are any comments, for the sample, be sure to check them.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Standard disclaimer: Any files you submit become /their/ files..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Anyone with private API or VT Intel can download the stuff you uploaded.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Google is watching you.. (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Geolocation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, IP address, possible detection of TOR submissions, FYSA..)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Whoami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Tony Robinson/da_667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Malware hunter 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Intel analyst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NSM enthusiast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Killer of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ayys</a:t>
            </a:r>
            <a:endParaRPr lang="en-US" dirty="0" smtClean="0">
              <a:solidFill>
                <a:srgbClr val="CCCC00"/>
              </a:solidFill>
              <a:latin typeface="+mj-lt"/>
            </a:endParaRP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Just zis guy. You know?</a:t>
            </a:r>
          </a:p>
        </p:txBody>
      </p:sp>
      <p:pic>
        <p:nvPicPr>
          <p:cNvPr id="9" name="Content Placeholder 8" descr="da_667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143000"/>
            <a:ext cx="4038600" cy="3028950"/>
          </a:xfrm>
        </p:spPr>
      </p:pic>
      <p:pic>
        <p:nvPicPr>
          <p:cNvPr id="11" name="Picture 10" descr="667_ebook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00000">
            <a:off x="6248400" y="4267200"/>
            <a:ext cx="2438400" cy="2438400"/>
          </a:xfrm>
          <a:prstGeom prst="rect">
            <a:avLst/>
          </a:prstGeom>
        </p:spPr>
      </p:pic>
      <p:pic>
        <p:nvPicPr>
          <p:cNvPr id="13" name="Picture 12" descr="142759952142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600" y="5105400"/>
            <a:ext cx="4343996" cy="1226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Example Hash/File Hunting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virustotal.com/en/file/356b71c378f779f9a5e4cd9990dbef17d7c989b2d024328e9fabe96a3e94d884/analysis/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We know that this is the stage 2 (The actual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ransomware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EXE)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Questions to ask: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Where did this file come from?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Where does it call back to?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Are there other, similar files out there?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Check the comments!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Download locations: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bluecrest.arbitaur.com/gdf43g33t3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clubrotor.ru/vberf334g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ekology.16mb.com/3g3f343g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trumatch.com/vcr3f2f3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www.meronayanepal.com/bge34343g 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C2: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92.63.87.48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89.108.84.155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109.234.35.123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93.170.169.52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193.9.28.16</a:t>
            </a:r>
          </a:p>
          <a:p>
            <a:pPr lvl="1"/>
            <a:endParaRPr lang="en-US" dirty="0" smtClean="0">
              <a:solidFill>
                <a:srgbClr val="CCCC00"/>
              </a:solidFill>
            </a:endParaRPr>
          </a:p>
        </p:txBody>
      </p:sp>
      <p:pic>
        <p:nvPicPr>
          <p:cNvPr id="4" name="Picture 3" descr="osint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3276600"/>
            <a:ext cx="2971800" cy="307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End Result: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We recovered Stage 2 sites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We recovered C2 information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Both of the above can be fed into our DNS tools for even more data mining/refinery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Not much activity on related files, but that’s okay.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File Hash/File Analysis - Alternatives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Alternatives to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Virustotal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: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www.hybrid-analysis.com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malwr.com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camas.comodo.com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Roll your own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digitalizedwarfare.com/2016/03/24/sandbox-stories-flight-of-the-great-cuckoo-bird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zeltser.com/automated-malware-analysis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Based Lenny </a:t>
            </a:r>
            <a:r>
              <a:rPr lang="en-US" dirty="0" err="1" smtClean="0">
                <a:solidFill>
                  <a:srgbClr val="CCCC00"/>
                </a:solidFill>
                <a:latin typeface="+mj-lt"/>
              </a:rPr>
              <a:t>Zeltser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, malware analysis god.</a:t>
            </a:r>
          </a:p>
          <a:p>
            <a:pPr lvl="2"/>
            <a:endParaRPr lang="en-US" dirty="0" smtClean="0">
              <a:solidFill>
                <a:srgbClr val="CC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1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Passive Information Gathering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Traditionally used for offensive engagements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Why should red team have all the fun?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What other peers are out there?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What other services are hosted?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Where are they located?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Vulnerabilities discovered?</a:t>
            </a:r>
          </a:p>
          <a:p>
            <a:pPr lvl="1"/>
            <a:endParaRPr lang="en-US" dirty="0" smtClean="0">
              <a:solidFill>
                <a:srgbClr val="CCCC00"/>
              </a:solidFill>
            </a:endParaRPr>
          </a:p>
        </p:txBody>
      </p:sp>
      <p:pic>
        <p:nvPicPr>
          <p:cNvPr id="4" name="Picture 3" descr="osint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3581400"/>
            <a:ext cx="27432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1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Passive Information Gathering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shodan.io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Really needs no introduction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Pros: Tons of data and services indexed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Cons: Very limited, unless you are still in school or have an enterprise account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Uses: you found a malicious IP address. Enter the IP address block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What other IP addresses have been indexed?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What services are they hosting?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Anything suspicious/possibly vulnerable/compromised?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11000"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Passive Information Gathering – Alternatives/Additional Data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ipintel.io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www.netcraft.com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he.net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www.team-cymru.org/IP-ASN-mapping.html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www.shadowserver.org/wiki/pmwiki.php/Services/IP-BGP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www.punkspider.org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Censys.io</a:t>
            </a:r>
          </a:p>
          <a:p>
            <a:endParaRPr lang="en-US" dirty="0" smtClean="0">
              <a:solidFill>
                <a:srgbClr val="CCCC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 bright="-20000"/>
          </a:blip>
          <a:srcRect/>
          <a:stretch>
            <a:fillRect l="-11000" t="-1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>
                <a:solidFill>
                  <a:srgbClr val="CCCC00"/>
                </a:solidFill>
                <a:latin typeface="Harry p" pitchFamily="2" charset="0"/>
              </a:rPr>
              <a:t>Questions?</a:t>
            </a:r>
            <a:endParaRPr lang="en-US" sz="42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AYY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Greatest Accomplishments: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Spoke at numerous conferences.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Was once classified as a social media threat by ESET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I’ve been told I tell good stories.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Recently had a massive research paper on ransomware published. 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blog.talosintel.com/2016/04/ransomware.html</a:t>
            </a:r>
          </a:p>
          <a:p>
            <a:endParaRPr lang="en-US" dirty="0" smtClean="0"/>
          </a:p>
        </p:txBody>
      </p:sp>
      <p:pic>
        <p:nvPicPr>
          <p:cNvPr id="5" name="Content Placeholder 4" descr="recruiters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029200" y="1219200"/>
            <a:ext cx="3333750" cy="2505075"/>
          </a:xfrm>
        </p:spPr>
      </p:pic>
      <p:pic>
        <p:nvPicPr>
          <p:cNvPr id="9" name="Picture 8" descr="142784909181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3886200"/>
            <a:ext cx="3738562" cy="2798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What is OSINT?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Open-source Intelligence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In a nutshell – Information gathered from public data sources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No spies required!</a:t>
            </a:r>
          </a:p>
        </p:txBody>
      </p:sp>
      <p:pic>
        <p:nvPicPr>
          <p:cNvPr id="4" name="Picture 3" descr="arp_pois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2667000"/>
            <a:ext cx="4038600" cy="2524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What does OSINT have to do with information security?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CCCC00"/>
                </a:solidFill>
                <a:latin typeface="+mj-lt"/>
              </a:rPr>
              <a:t>Infosec</a:t>
            </a:r>
            <a:r>
              <a:rPr lang="en-US" dirty="0" smtClean="0">
                <a:solidFill>
                  <a:srgbClr val="CCCC00"/>
                </a:solidFill>
                <a:latin typeface="+mj-lt"/>
              </a:rPr>
              <a:t> likes to “borrow” military terminology.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OSINT Tied to the rise of “threat intelligence”</a:t>
            </a:r>
          </a:p>
          <a:p>
            <a:r>
              <a:rPr lang="en-US" dirty="0" smtClean="0">
                <a:solidFill>
                  <a:srgbClr val="CCCC00"/>
                </a:solidFill>
                <a:latin typeface="+mj-lt"/>
              </a:rPr>
              <a:t>What does it look like?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Indicators of Compromise (IOCs)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File Hashes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IP addresses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Domains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Host-Based Artifacts</a:t>
            </a:r>
          </a:p>
          <a:p>
            <a:pPr lvl="2"/>
            <a:r>
              <a:rPr lang="en-US" dirty="0" smtClean="0">
                <a:solidFill>
                  <a:srgbClr val="CCCC00"/>
                </a:solidFill>
                <a:latin typeface="+mj-lt"/>
              </a:rPr>
              <a:t>Network-Based Artifacts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Examples of OSINT in action</a:t>
            </a:r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600200"/>
            <a:ext cx="43434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CCC00"/>
                </a:solidFill>
                <a:latin typeface="+mj-lt"/>
              </a:rPr>
              <a:t>Most threat </a:t>
            </a:r>
            <a:r>
              <a:rPr lang="en-US" sz="2400" dirty="0" err="1" smtClean="0">
                <a:solidFill>
                  <a:srgbClr val="CCCC00"/>
                </a:solidFill>
                <a:latin typeface="+mj-lt"/>
              </a:rPr>
              <a:t>intel</a:t>
            </a:r>
            <a:r>
              <a:rPr lang="en-US" sz="2400" dirty="0" smtClean="0">
                <a:solidFill>
                  <a:srgbClr val="CCCC00"/>
                </a:solidFill>
                <a:latin typeface="+mj-lt"/>
              </a:rPr>
              <a:t>/hunting/SOC roles make use of OSINT.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github.com/da667</a:t>
            </a:r>
          </a:p>
          <a:p>
            <a:pPr lvl="1"/>
            <a:r>
              <a:rPr lang="en-US" dirty="0" smtClean="0">
                <a:solidFill>
                  <a:srgbClr val="CCCC00"/>
                </a:solidFill>
                <a:latin typeface="+mj-lt"/>
              </a:rPr>
              <a:t>I may have wrote some things.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ullshi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676400"/>
            <a:ext cx="2971800" cy="4462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2800" dirty="0">
              <a:solidFill>
                <a:srgbClr val="CCCC00"/>
              </a:solidFill>
              <a:latin typeface="Harry p" pitchFamily="2" charset="0"/>
            </a:endParaRPr>
          </a:p>
        </p:txBody>
      </p:sp>
      <p:pic>
        <p:nvPicPr>
          <p:cNvPr id="4" name="Content Placeholder 3" descr="shitlis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71600" y="0"/>
            <a:ext cx="638981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CCC00"/>
                </a:solidFill>
                <a:latin typeface="Harry p" pitchFamily="2" charset="0"/>
              </a:rPr>
              <a:t>The “Pyramid of Pain”</a:t>
            </a:r>
            <a:endParaRPr lang="en-US" dirty="0">
              <a:solidFill>
                <a:srgbClr val="CCCC00"/>
              </a:solidFill>
              <a:latin typeface="Harry p" pitchFamily="2" charset="0"/>
            </a:endParaRPr>
          </a:p>
        </p:txBody>
      </p:sp>
      <p:pic>
        <p:nvPicPr>
          <p:cNvPr id="4" name="Content Placeholder 3" descr="pyramidofpai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524000"/>
            <a:ext cx="8229600" cy="4629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000000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10592</TotalTime>
  <Words>1014</Words>
  <Application>Microsoft Office PowerPoint</Application>
  <PresentationFormat>On-screen Show (4:3)</PresentationFormat>
  <Paragraphs>239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Apex</vt:lpstr>
      <vt:lpstr>Fantastic OSINT (and where to find it)</vt:lpstr>
      <vt:lpstr>BLUF</vt:lpstr>
      <vt:lpstr>Whoami</vt:lpstr>
      <vt:lpstr>Greatest Accomplishments:</vt:lpstr>
      <vt:lpstr>What is OSINT?</vt:lpstr>
      <vt:lpstr>What does OSINT have to do with information security?</vt:lpstr>
      <vt:lpstr>Examples of OSINT in action</vt:lpstr>
      <vt:lpstr>Slide 8</vt:lpstr>
      <vt:lpstr>The “Pyramid of Pain”</vt:lpstr>
      <vt:lpstr>Pyramid of Pain and OSINT</vt:lpstr>
      <vt:lpstr>Where do I look for data?</vt:lpstr>
      <vt:lpstr>Social Media</vt:lpstr>
      <vt:lpstr>Social Media</vt:lpstr>
      <vt:lpstr>Bonus Round: Honeybots</vt:lpstr>
      <vt:lpstr>Websites</vt:lpstr>
      <vt:lpstr>Favorite sites for data gathering:</vt:lpstr>
      <vt:lpstr>Favorite sites for data gathering (Cont’d):</vt:lpstr>
      <vt:lpstr>༼つ◕_◕༽つ:</vt:lpstr>
      <vt:lpstr>Other great datamines:</vt:lpstr>
      <vt:lpstr>Now that I have this data…</vt:lpstr>
      <vt:lpstr>Data Refineries</vt:lpstr>
      <vt:lpstr>DNS/IP Address pivoting</vt:lpstr>
      <vt:lpstr>Example:</vt:lpstr>
      <vt:lpstr>Example (cont’d)</vt:lpstr>
      <vt:lpstr>Example (cont’d)</vt:lpstr>
      <vt:lpstr>Example: (Conclusion)</vt:lpstr>
      <vt:lpstr>DNS/IP Address - Alternatives</vt:lpstr>
      <vt:lpstr>File Hashes/File Analysis, etc.</vt:lpstr>
      <vt:lpstr>File Hashes/File Analysis, etc.</vt:lpstr>
      <vt:lpstr>Example Hash/File Hunting</vt:lpstr>
      <vt:lpstr>Check the comments!</vt:lpstr>
      <vt:lpstr>End Result:</vt:lpstr>
      <vt:lpstr>File Hash/File Analysis - Alternatives</vt:lpstr>
      <vt:lpstr>Passive Information Gathering</vt:lpstr>
      <vt:lpstr>Passive Information Gathering</vt:lpstr>
      <vt:lpstr>Passive Information Gathering – Alternatives/Additional Data</vt:lpstr>
      <vt:lpstr>Questions?</vt:lpstr>
    </vt:vector>
  </TitlesOfParts>
  <Company>Tryptych Security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Confessions of a Malware Hunter</dc:title>
  <dc:creator>Tony</dc:creator>
  <cp:lastModifiedBy>ayy_lmao</cp:lastModifiedBy>
  <cp:revision>661</cp:revision>
  <dcterms:created xsi:type="dcterms:W3CDTF">2015-01-04T19:28:37Z</dcterms:created>
  <dcterms:modified xsi:type="dcterms:W3CDTF">2016-06-10T00:00:44Z</dcterms:modified>
</cp:coreProperties>
</file>